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91" r:id="rId2"/>
  </p:sldMasterIdLst>
  <p:notesMasterIdLst>
    <p:notesMasterId r:id="rId12"/>
  </p:notesMasterIdLst>
  <p:handoutMasterIdLst>
    <p:handoutMasterId r:id="rId13"/>
  </p:handoutMasterIdLst>
  <p:sldIdLst>
    <p:sldId id="341" r:id="rId3"/>
    <p:sldId id="342" r:id="rId4"/>
    <p:sldId id="432" r:id="rId5"/>
    <p:sldId id="433" r:id="rId6"/>
    <p:sldId id="434" r:id="rId7"/>
    <p:sldId id="435" r:id="rId8"/>
    <p:sldId id="436" r:id="rId9"/>
    <p:sldId id="437" r:id="rId10"/>
    <p:sldId id="438" r:id="rId11"/>
  </p:sldIdLst>
  <p:sldSz cx="10693400" cy="7561263"/>
  <p:notesSz cx="6662738" cy="9832975"/>
  <p:defaultTextStyle>
    <a:defPPr>
      <a:defRPr lang="en-GB"/>
    </a:defPPr>
    <a:lvl1pPr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1pPr>
    <a:lvl2pPr marL="4572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2pPr>
    <a:lvl3pPr marL="9144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3pPr>
    <a:lvl4pPr marL="13716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4pPr>
    <a:lvl5pPr marL="18288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éline Hérouart" initials="CH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89DD"/>
    <a:srgbClr val="2C17A9"/>
    <a:srgbClr val="66FF33"/>
    <a:srgbClr val="96CCEE"/>
    <a:srgbClr val="72BBE8"/>
    <a:srgbClr val="1E7FB8"/>
    <a:srgbClr val="C4DAF4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14" autoAdjust="0"/>
    <p:restoredTop sz="82551" autoAdjust="0"/>
  </p:normalViewPr>
  <p:slideViewPr>
    <p:cSldViewPr snapToGrid="0">
      <p:cViewPr varScale="1">
        <p:scale>
          <a:sx n="100" d="100"/>
          <a:sy n="100" d="100"/>
        </p:scale>
        <p:origin x="678" y="7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A3D02D4D-C13C-4B4B-B5C7-0ECCFE4C82AB}" type="datetime3">
              <a:rPr lang="en-GB"/>
              <a:pPr/>
              <a:t>13 June, 2018</a:t>
            </a:fld>
            <a:endParaRPr lang="en-GB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0F073B4A-5894-4420-9BAF-46D84361DF2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033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38983FE-AA42-42BC-8300-887CB1302006}" type="datetime3">
              <a:rPr lang="en-GB"/>
              <a:pPr/>
              <a:t>13 June, 2018</a:t>
            </a:fld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5488" y="738188"/>
            <a:ext cx="5211762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A39B3735-D597-4C54-822D-6526A42285A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336896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5FB9A-699D-491B-8C20-FCEEE37D3F29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679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665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665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665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32726-1341-45CF-B444-D4440968544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665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721123"/>
            <a:ext cx="10693400" cy="84014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6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55945" y="6806889"/>
            <a:ext cx="1893623" cy="670361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005" y="2348894"/>
            <a:ext cx="9089390" cy="16207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4238" y="6810264"/>
            <a:ext cx="4990253" cy="336056"/>
          </a:xfrm>
        </p:spPr>
        <p:txBody>
          <a:bodyPr/>
          <a:lstStyle>
            <a:lvl1pPr marL="0" indent="0" algn="ctr">
              <a:buNone/>
              <a:defRPr sz="37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521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9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21436" indent="0">
              <a:buNone/>
              <a:defRPr sz="3200"/>
            </a:lvl2pPr>
            <a:lvl3pPr marL="1042872" indent="0">
              <a:buNone/>
              <a:defRPr sz="2700"/>
            </a:lvl3pPr>
            <a:lvl4pPr marL="1564308" indent="0">
              <a:buNone/>
              <a:defRPr sz="2300"/>
            </a:lvl4pPr>
            <a:lvl5pPr marL="2085744" indent="0">
              <a:buNone/>
              <a:defRPr sz="2300"/>
            </a:lvl5pPr>
            <a:lvl6pPr marL="2607179" indent="0">
              <a:buNone/>
              <a:defRPr sz="2300"/>
            </a:lvl6pPr>
            <a:lvl7pPr marL="3128616" indent="0">
              <a:buNone/>
              <a:defRPr sz="2300"/>
            </a:lvl7pPr>
            <a:lvl8pPr marL="3650052" indent="0">
              <a:buNone/>
              <a:defRPr sz="2300"/>
            </a:lvl8pPr>
            <a:lvl9pPr marL="4171487" indent="0">
              <a:buNone/>
              <a:defRPr sz="23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436" indent="0">
              <a:buNone/>
              <a:defRPr sz="1400"/>
            </a:lvl2pPr>
            <a:lvl3pPr marL="1042872" indent="0">
              <a:buNone/>
              <a:defRPr sz="1100"/>
            </a:lvl3pPr>
            <a:lvl4pPr marL="1564308" indent="0">
              <a:buNone/>
              <a:defRPr sz="1000"/>
            </a:lvl4pPr>
            <a:lvl5pPr marL="2085744" indent="0">
              <a:buNone/>
              <a:defRPr sz="1000"/>
            </a:lvl5pPr>
            <a:lvl6pPr marL="2607179" indent="0">
              <a:buNone/>
              <a:defRPr sz="1000"/>
            </a:lvl6pPr>
            <a:lvl7pPr marL="3128616" indent="0">
              <a:buNone/>
              <a:defRPr sz="1000"/>
            </a:lvl7pPr>
            <a:lvl8pPr marL="3650052" indent="0">
              <a:buNone/>
              <a:defRPr sz="1000"/>
            </a:lvl8pPr>
            <a:lvl9pPr marL="417148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79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74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6" indent="0">
              <a:buNone/>
              <a:defRPr sz="2300" b="1"/>
            </a:lvl2pPr>
            <a:lvl3pPr marL="1042872" indent="0">
              <a:buNone/>
              <a:defRPr sz="2100" b="1"/>
            </a:lvl3pPr>
            <a:lvl4pPr marL="1564308" indent="0">
              <a:buNone/>
              <a:defRPr sz="1800" b="1"/>
            </a:lvl4pPr>
            <a:lvl5pPr marL="2085744" indent="0">
              <a:buNone/>
              <a:defRPr sz="1800" b="1"/>
            </a:lvl5pPr>
            <a:lvl6pPr marL="2607179" indent="0">
              <a:buNone/>
              <a:defRPr sz="1800" b="1"/>
            </a:lvl6pPr>
            <a:lvl7pPr marL="3128616" indent="0">
              <a:buNone/>
              <a:defRPr sz="1800" b="1"/>
            </a:lvl7pPr>
            <a:lvl8pPr marL="3650052" indent="0">
              <a:buNone/>
              <a:defRPr sz="1800" b="1"/>
            </a:lvl8pPr>
            <a:lvl9pPr marL="4171487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101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6" indent="0">
              <a:buNone/>
              <a:defRPr sz="2300" b="1"/>
            </a:lvl2pPr>
            <a:lvl3pPr marL="1042872" indent="0">
              <a:buNone/>
              <a:defRPr sz="2100" b="1"/>
            </a:lvl3pPr>
            <a:lvl4pPr marL="1564308" indent="0">
              <a:buNone/>
              <a:defRPr sz="1800" b="1"/>
            </a:lvl4pPr>
            <a:lvl5pPr marL="2085744" indent="0">
              <a:buNone/>
              <a:defRPr sz="1800" b="1"/>
            </a:lvl5pPr>
            <a:lvl6pPr marL="2607179" indent="0">
              <a:buNone/>
              <a:defRPr sz="1800" b="1"/>
            </a:lvl6pPr>
            <a:lvl7pPr marL="3128616" indent="0">
              <a:buNone/>
              <a:defRPr sz="1800" b="1"/>
            </a:lvl7pPr>
            <a:lvl8pPr marL="3650052" indent="0">
              <a:buNone/>
              <a:defRPr sz="1800" b="1"/>
            </a:lvl8pPr>
            <a:lvl9pPr marL="4171487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101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83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87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4727B-AA24-4404-B6AF-1300488AFFC6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016A-50B5-4D14-8E2C-B137C6A00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557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4727B-AA24-4404-B6AF-1300488AFFC6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016A-50B5-4D14-8E2C-B137C6A00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833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4727B-AA24-4404-B6AF-1300488AFFC6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016A-50B5-4D14-8E2C-B137C6A00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205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4727B-AA24-4404-B6AF-1300488AFFC6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016A-50B5-4D14-8E2C-B137C6A00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522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4727B-AA24-4404-B6AF-1300488AFFC6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016A-50B5-4D14-8E2C-B137C6A00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5851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4727B-AA24-4404-B6AF-1300488AFFC6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016A-50B5-4D14-8E2C-B137C6A00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49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9891395" y="7146446"/>
            <a:ext cx="712893" cy="402567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87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4727B-AA24-4404-B6AF-1300488AFFC6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016A-50B5-4D14-8E2C-B137C6A00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8933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4727B-AA24-4404-B6AF-1300488AFFC6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016A-50B5-4D14-8E2C-B137C6A00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987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4727B-AA24-4404-B6AF-1300488AFFC6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016A-50B5-4D14-8E2C-B137C6A00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2791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4727B-AA24-4404-B6AF-1300488AFFC6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016A-50B5-4D14-8E2C-B137C6A00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6712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4727B-AA24-4404-B6AF-1300488AFFC6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016A-50B5-4D14-8E2C-B137C6A00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118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802285" y="7146446"/>
            <a:ext cx="712893" cy="402567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044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670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812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208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393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6" indent="0">
              <a:buNone/>
              <a:defRPr sz="2300" b="1"/>
            </a:lvl2pPr>
            <a:lvl3pPr marL="1042872" indent="0">
              <a:buNone/>
              <a:defRPr sz="2100" b="1"/>
            </a:lvl3pPr>
            <a:lvl4pPr marL="1564308" indent="0">
              <a:buNone/>
              <a:defRPr sz="1800" b="1"/>
            </a:lvl4pPr>
            <a:lvl5pPr marL="2085744" indent="0">
              <a:buNone/>
              <a:defRPr sz="1800" b="1"/>
            </a:lvl5pPr>
            <a:lvl6pPr marL="2607179" indent="0">
              <a:buNone/>
              <a:defRPr sz="1800" b="1"/>
            </a:lvl6pPr>
            <a:lvl7pPr marL="3128616" indent="0">
              <a:buNone/>
              <a:defRPr sz="1800" b="1"/>
            </a:lvl7pPr>
            <a:lvl8pPr marL="3650052" indent="0">
              <a:buNone/>
              <a:defRPr sz="1800" b="1"/>
            </a:lvl8pPr>
            <a:lvl9pPr marL="4171487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101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6" indent="0">
              <a:buNone/>
              <a:defRPr sz="2300" b="1"/>
            </a:lvl2pPr>
            <a:lvl3pPr marL="1042872" indent="0">
              <a:buNone/>
              <a:defRPr sz="2100" b="1"/>
            </a:lvl3pPr>
            <a:lvl4pPr marL="1564308" indent="0">
              <a:buNone/>
              <a:defRPr sz="1800" b="1"/>
            </a:lvl4pPr>
            <a:lvl5pPr marL="2085744" indent="0">
              <a:buNone/>
              <a:defRPr sz="1800" b="1"/>
            </a:lvl5pPr>
            <a:lvl6pPr marL="2607179" indent="0">
              <a:buNone/>
              <a:defRPr sz="1800" b="1"/>
            </a:lvl6pPr>
            <a:lvl7pPr marL="3128616" indent="0">
              <a:buNone/>
              <a:defRPr sz="1800" b="1"/>
            </a:lvl7pPr>
            <a:lvl8pPr marL="3650052" indent="0">
              <a:buNone/>
              <a:defRPr sz="1800" b="1"/>
            </a:lvl8pPr>
            <a:lvl9pPr marL="4171487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101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384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25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35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2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672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436" indent="0">
              <a:buNone/>
              <a:defRPr sz="1400"/>
            </a:lvl2pPr>
            <a:lvl3pPr marL="1042872" indent="0">
              <a:buNone/>
              <a:defRPr sz="1100"/>
            </a:lvl3pPr>
            <a:lvl4pPr marL="1564308" indent="0">
              <a:buNone/>
              <a:defRPr sz="1000"/>
            </a:lvl4pPr>
            <a:lvl5pPr marL="2085744" indent="0">
              <a:buNone/>
              <a:defRPr sz="1000"/>
            </a:lvl5pPr>
            <a:lvl6pPr marL="2607179" indent="0">
              <a:buNone/>
              <a:defRPr sz="1000"/>
            </a:lvl6pPr>
            <a:lvl7pPr marL="3128616" indent="0">
              <a:buNone/>
              <a:defRPr sz="1000"/>
            </a:lvl7pPr>
            <a:lvl8pPr marL="3650052" indent="0">
              <a:buNone/>
              <a:defRPr sz="1000"/>
            </a:lvl8pPr>
            <a:lvl9pPr marL="417148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711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34670" y="302801"/>
            <a:ext cx="9624060" cy="126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670" y="1764295"/>
            <a:ext cx="9624060" cy="4990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5127" y="7008171"/>
            <a:ext cx="5435812" cy="402567"/>
          </a:xfrm>
          <a:prstGeom prst="rect">
            <a:avLst/>
          </a:prstGeom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43377" y="7146445"/>
            <a:ext cx="712893" cy="402567"/>
          </a:xfrm>
          <a:prstGeom prst="rect">
            <a:avLst/>
          </a:prstGeom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584238" y="6810388"/>
            <a:ext cx="4990253" cy="336056"/>
          </a:xfrm>
          <a:prstGeom prst="rect">
            <a:avLst/>
          </a:prstGeom>
        </p:spPr>
        <p:txBody>
          <a:bodyPr lIns="104306" tIns="52153" rIns="104306" bIns="52153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6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6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721123"/>
            <a:ext cx="10693400" cy="84014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6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0158730" y="7146445"/>
            <a:ext cx="712893" cy="402567"/>
          </a:xfrm>
          <a:prstGeom prst="rect">
            <a:avLst/>
          </a:prstGeom>
        </p:spPr>
        <p:txBody>
          <a:bodyPr lIns="104306" tIns="52153" rIns="104306" bIns="52153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8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8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55945" y="6806888"/>
            <a:ext cx="1893623" cy="670361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406015" y="7142944"/>
            <a:ext cx="3391007" cy="32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4306" tIns="52153" rIns="104306" bIns="5215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4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4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211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0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5pPr>
      <a:lvl6pPr marL="521528" algn="ctr" rtl="0" fontAlgn="base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6pPr>
      <a:lvl7pPr marL="1043056" algn="ctr" rtl="0" fontAlgn="base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7pPr>
      <a:lvl8pPr marL="1564584" algn="ctr" rtl="0" fontAlgn="base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8pPr>
      <a:lvl9pPr marL="2086112" algn="ctr" rtl="0" fontAlgn="base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91146" indent="-39114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847483" indent="-32595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303820" indent="-2607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825348" indent="-2607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346876" indent="-2607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4727B-AA24-4404-B6AF-1300488AFFC6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016A-50B5-4D14-8E2C-B137C6A005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66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83194" y="684337"/>
            <a:ext cx="7073586" cy="1259487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en-GB" sz="7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Formation GO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28562" y="4959194"/>
            <a:ext cx="9574994" cy="73297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en-US" sz="3600" b="1" dirty="0">
                <a:solidFill>
                  <a:schemeClr val="tx2"/>
                </a:solidFill>
                <a:latin typeface="Arial" charset="0"/>
                <a:cs typeface="Arial" charset="0"/>
              </a:rPr>
              <a:t>B12.2 Exercice : Inhumation </a:t>
            </a:r>
            <a:r>
              <a:rPr lang="en-US" altLang="en-US" sz="3600" b="1" dirty="0" err="1">
                <a:solidFill>
                  <a:schemeClr val="tx2"/>
                </a:solidFill>
                <a:latin typeface="Arial" charset="0"/>
                <a:cs typeface="Arial" charset="0"/>
              </a:rPr>
              <a:t>digne</a:t>
            </a:r>
            <a:r>
              <a:rPr lang="en-US" altLang="en-US" sz="3600" b="1" dirty="0">
                <a:solidFill>
                  <a:schemeClr val="tx2"/>
                </a:solidFill>
                <a:latin typeface="Arial" charset="0"/>
                <a:cs typeface="Arial" charset="0"/>
              </a:rPr>
              <a:t> et </a:t>
            </a:r>
            <a:r>
              <a:rPr lang="en-US" altLang="en-US" sz="3600" b="1" dirty="0" err="1">
                <a:solidFill>
                  <a:schemeClr val="tx2"/>
                </a:solidFill>
                <a:latin typeface="Arial" charset="0"/>
                <a:cs typeface="Arial" charset="0"/>
              </a:rPr>
              <a:t>sécurisée</a:t>
            </a:r>
            <a:r>
              <a:rPr lang="en-US" altLang="en-US" sz="3600" b="1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alt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Durée</a:t>
            </a:r>
            <a:r>
              <a:rPr lang="en-US" alt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 : 45 minutes</a:t>
            </a:r>
            <a:br>
              <a:rPr lang="en-US" altLang="en-US" sz="3600" b="1" dirty="0">
                <a:solidFill>
                  <a:schemeClr val="tx2"/>
                </a:solidFill>
                <a:latin typeface="Arial" charset="0"/>
                <a:cs typeface="Arial" charset="0"/>
              </a:rPr>
            </a:br>
            <a:endParaRPr lang="en-US" altLang="en-US" sz="3600" b="1" dirty="0">
              <a:solidFill>
                <a:srgbClr val="10253F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352800" y="16193"/>
            <a:ext cx="7261285" cy="2107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en-US" altLang="en-US" sz="3600" dirty="0">
                <a:solidFill>
                  <a:srgbClr val="0070C0"/>
                </a:solidFill>
                <a:latin typeface="Arial" charset="0"/>
                <a:cs typeface="Arial" charset="0"/>
              </a:rPr>
              <a:t>Formation</a:t>
            </a:r>
            <a:r>
              <a:rPr lang="en-US" altLang="en-US" sz="3600" b="1" dirty="0">
                <a:solidFill>
                  <a:srgbClr val="0070C0"/>
                </a:solidFill>
                <a:latin typeface="Arial" charset="0"/>
                <a:cs typeface="Arial" charset="0"/>
              </a:rPr>
              <a:t> des </a:t>
            </a:r>
          </a:p>
          <a:p>
            <a:pPr algn="r" fontAlgn="auto">
              <a:spcAft>
                <a:spcPts val="0"/>
              </a:spcAft>
            </a:pPr>
            <a:r>
              <a:rPr lang="en-US" altLang="en-US" sz="3600" dirty="0" err="1">
                <a:solidFill>
                  <a:srgbClr val="002060"/>
                </a:solidFill>
                <a:latin typeface="Arial" charset="0"/>
                <a:cs typeface="Arial" charset="0"/>
              </a:rPr>
              <a:t>Équipes</a:t>
            </a:r>
            <a:r>
              <a:rPr lang="en-US" altLang="en-US" sz="3600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3600" dirty="0" err="1">
                <a:solidFill>
                  <a:srgbClr val="002060"/>
                </a:solidFill>
                <a:latin typeface="Arial" charset="0"/>
                <a:cs typeface="Arial" charset="0"/>
              </a:rPr>
              <a:t>d’Intervention</a:t>
            </a:r>
            <a:r>
              <a:rPr lang="en-US" altLang="en-US" sz="3600" dirty="0">
                <a:solidFill>
                  <a:srgbClr val="002060"/>
                </a:solidFill>
                <a:latin typeface="Arial" charset="0"/>
                <a:cs typeface="Arial" charset="0"/>
              </a:rPr>
              <a:t> R</a:t>
            </a:r>
            <a:r>
              <a:rPr lang="en-US" altLang="en-US" sz="3600">
                <a:solidFill>
                  <a:srgbClr val="002060"/>
                </a:solidFill>
                <a:latin typeface="Arial" charset="0"/>
                <a:cs typeface="Arial" charset="0"/>
              </a:rPr>
              <a:t>apide</a:t>
            </a:r>
            <a:endParaRPr lang="en-US" altLang="en-US" sz="3600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BD5173-F467-4EC1-A351-52B901E96A00}"/>
              </a:ext>
            </a:extLst>
          </p:cNvPr>
          <p:cNvSpPr txBox="1"/>
          <p:nvPr/>
        </p:nvSpPr>
        <p:spPr>
          <a:xfrm>
            <a:off x="57150" y="7153275"/>
            <a:ext cx="2004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0" dirty="0">
                <a:solidFill>
                  <a:srgbClr val="002060"/>
                </a:solidFill>
              </a:rPr>
              <a:t>Mise à jour: mars 2016</a:t>
            </a:r>
            <a:endParaRPr lang="en-US" sz="1400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506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 d’apprentissage</a:t>
            </a:r>
            <a:endParaRPr lang="en-US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4670" y="1764295"/>
            <a:ext cx="9761474" cy="499008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 la fin de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cette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séance,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vous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serez capable de :</a:t>
            </a:r>
          </a:p>
          <a:p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Déterminer les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personnes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acteurs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qui doivent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être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impliqués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dans la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procédure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d’inhumation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sans </a:t>
            </a:r>
            <a:r>
              <a:rPr lang="en-US" alt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risque</a:t>
            </a:r>
            <a:r>
              <a:rPr lang="en-US" alt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</a:t>
            </a:r>
            <a:r>
              <a:rPr lang="en-US" alt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dans</a:t>
            </a:r>
            <a:r>
              <a:rPr lang="en-US" alt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alt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dignité</a:t>
            </a:r>
            <a:r>
              <a:rPr lang="en-US" alt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Expliquer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ce que les membres de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l’équipe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d’intervention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rapide doivent savoir/connaître avant de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procéder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à</a:t>
            </a:r>
            <a:r>
              <a:rPr lang="pl-PL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l’inhumation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sans </a:t>
            </a:r>
            <a:r>
              <a:rPr lang="en-US" alt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risque</a:t>
            </a:r>
            <a:r>
              <a:rPr lang="en-US" alt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</a:t>
            </a:r>
            <a:r>
              <a:rPr lang="en-US" alt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dans</a:t>
            </a:r>
            <a:r>
              <a:rPr lang="en-US" alt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alt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dignité</a:t>
            </a:r>
            <a:r>
              <a:rPr lang="en-US" alt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 sein de la</a:t>
            </a:r>
            <a:r>
              <a:rPr lang="pl-PL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communauté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Décrire les mesures de prévention et de lutte contre les infections que les membres de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l’équipe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d’intervention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rapide (et les autres personnes impliquées) doivent observer pendant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l’inhumation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sans </a:t>
            </a:r>
            <a:r>
              <a:rPr lang="en-US" alt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risque</a:t>
            </a:r>
            <a:r>
              <a:rPr lang="en-US" alt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</a:t>
            </a:r>
            <a:r>
              <a:rPr lang="en-US" alt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dans</a:t>
            </a:r>
            <a:r>
              <a:rPr lang="en-US" alt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alt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dignité</a:t>
            </a:r>
            <a:r>
              <a:rPr lang="en-US" alt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US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34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Scénario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Votre équipe a été appelée pour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procéder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à</a:t>
            </a:r>
            <a:r>
              <a:rPr lang="pl-PL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l’inhumation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d’une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femme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décédée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la MVE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dans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</a:t>
            </a:r>
            <a:r>
              <a:rPr lang="pl-PL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village où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vous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n’êtes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jamais allé.</a:t>
            </a:r>
          </a:p>
        </p:txBody>
      </p:sp>
    </p:spTree>
    <p:extLst>
      <p:ext uri="{BB962C8B-B14F-4D97-AF65-F5344CB8AC3E}">
        <p14:creationId xmlns:p14="http://schemas.microsoft.com/office/powerpoint/2010/main" val="2854004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Avant de vous rendre au village </a:t>
            </a:r>
            <a:r>
              <a:rPr lang="en-US" sz="33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où</a:t>
            </a:r>
            <a:r>
              <a:rPr lang="en-US" sz="3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aura lieu </a:t>
            </a:r>
            <a:r>
              <a:rPr lang="en-US" sz="33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l’inhumation</a:t>
            </a:r>
            <a:r>
              <a:rPr lang="en-US" sz="3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quelles informations concernant la communauté vous </a:t>
            </a:r>
            <a:r>
              <a:rPr lang="en-US" sz="33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seront</a:t>
            </a:r>
            <a:r>
              <a:rPr lang="en-US" sz="3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utiles</a:t>
            </a:r>
            <a:r>
              <a:rPr lang="en-US" sz="3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Selon vous, qui sera présent/impliqué lors de la procédure de </a:t>
            </a:r>
            <a:r>
              <a:rPr lang="en-US" sz="33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l’inhumation</a:t>
            </a:r>
            <a:r>
              <a:rPr lang="en-US" sz="3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Quelles mesures de prévention et de lutte contre les infections chaque personne présente/impliquée lors de la </a:t>
            </a:r>
            <a:r>
              <a:rPr lang="en-US" sz="33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procédure</a:t>
            </a:r>
            <a:r>
              <a:rPr lang="en-US" sz="3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3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d’inhumation</a:t>
            </a:r>
            <a:r>
              <a:rPr lang="en-US" sz="3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doit-elle observer ?</a:t>
            </a:r>
          </a:p>
        </p:txBody>
      </p:sp>
    </p:spTree>
    <p:extLst>
      <p:ext uri="{BB962C8B-B14F-4D97-AF65-F5344CB8AC3E}">
        <p14:creationId xmlns:p14="http://schemas.microsoft.com/office/powerpoint/2010/main" val="1098061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4670" y="1563012"/>
            <a:ext cx="9624060" cy="4990084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2400" dirty="0">
                <a:solidFill>
                  <a:srgbClr val="002060"/>
                </a:solidFill>
                <a:latin typeface="+mn-lt"/>
              </a:rPr>
              <a:t>Les participants travaillent en groupes de 5 à 7 personnes.</a:t>
            </a:r>
          </a:p>
          <a:p>
            <a:r>
              <a:rPr lang="en-US" altLang="en-US" sz="2400" dirty="0">
                <a:solidFill>
                  <a:srgbClr val="002060"/>
                </a:solidFill>
                <a:latin typeface="+mn-lt"/>
              </a:rPr>
              <a:t>Chaque groupe discute et propose des réponses aux 3 questions (20 minutes).</a:t>
            </a:r>
          </a:p>
          <a:p>
            <a:r>
              <a:rPr lang="en-ZA" altLang="en-US" sz="2400" dirty="0">
                <a:solidFill>
                  <a:srgbClr val="002060"/>
                </a:solidFill>
                <a:latin typeface="+mn-lt"/>
              </a:rPr>
              <a:t>Chaque groupe présente </a:t>
            </a:r>
            <a:r>
              <a:rPr lang="en-ZA" altLang="en-US" sz="2400" dirty="0" err="1">
                <a:solidFill>
                  <a:srgbClr val="002060"/>
                </a:solidFill>
                <a:latin typeface="+mn-lt"/>
              </a:rPr>
              <a:t>ses</a:t>
            </a:r>
            <a:r>
              <a:rPr lang="en-ZA" altLang="en-US" sz="2400" dirty="0">
                <a:solidFill>
                  <a:srgbClr val="002060"/>
                </a:solidFill>
                <a:latin typeface="+mn-lt"/>
              </a:rPr>
              <a:t> propositions en session plénière (3 minutes par groupe) en les </a:t>
            </a:r>
            <a:r>
              <a:rPr lang="en-ZA" altLang="en-US" sz="2400" dirty="0" err="1">
                <a:solidFill>
                  <a:srgbClr val="002060"/>
                </a:solidFill>
                <a:latin typeface="+mn-lt"/>
              </a:rPr>
              <a:t>écrivant</a:t>
            </a:r>
            <a:r>
              <a:rPr lang="en-ZA" altLang="en-US" sz="2400" dirty="0">
                <a:solidFill>
                  <a:srgbClr val="002060"/>
                </a:solidFill>
                <a:latin typeface="+mn-lt"/>
              </a:rPr>
              <a:t> les </a:t>
            </a:r>
            <a:r>
              <a:rPr lang="en-ZA" altLang="en-US" sz="2400" dirty="0" err="1">
                <a:solidFill>
                  <a:srgbClr val="002060"/>
                </a:solidFill>
                <a:latin typeface="+mn-lt"/>
              </a:rPr>
              <a:t>sur</a:t>
            </a:r>
            <a:r>
              <a:rPr lang="en-ZA" altLang="en-US" sz="2400" dirty="0">
                <a:solidFill>
                  <a:srgbClr val="002060"/>
                </a:solidFill>
                <a:latin typeface="+mn-lt"/>
              </a:rPr>
              <a:t> un tableau de </a:t>
            </a:r>
            <a:r>
              <a:rPr lang="en-ZA" altLang="en-US" sz="2400" dirty="0" err="1">
                <a:solidFill>
                  <a:srgbClr val="002060"/>
                </a:solidFill>
                <a:latin typeface="+mn-lt"/>
              </a:rPr>
              <a:t>conférence</a:t>
            </a:r>
            <a:r>
              <a:rPr lang="en-ZA" altLang="en-US" sz="2400" dirty="0">
                <a:solidFill>
                  <a:srgbClr val="002060"/>
                </a:solidFill>
                <a:latin typeface="+mn-lt"/>
              </a:rPr>
              <a:t>. Pour les questions 2 et 3 : Présenter les réponses dans un tableau à 2 colonnes, comme suit :</a:t>
            </a:r>
          </a:p>
          <a:p>
            <a:pPr marL="0" indent="0">
              <a:buNone/>
            </a:pPr>
            <a:endParaRPr lang="en-ZA" altLang="en-US" sz="2400" dirty="0">
              <a:solidFill>
                <a:srgbClr val="002060"/>
              </a:solidFill>
              <a:latin typeface="+mn-lt"/>
            </a:endParaRPr>
          </a:p>
          <a:p>
            <a:pPr marL="0" indent="0">
              <a:buNone/>
            </a:pPr>
            <a:endParaRPr lang="en-ZA" altLang="en-US" sz="2400" dirty="0">
              <a:solidFill>
                <a:srgbClr val="002060"/>
              </a:solidFill>
              <a:latin typeface="+mn-lt"/>
            </a:endParaRPr>
          </a:p>
          <a:p>
            <a:pPr marL="0" indent="0">
              <a:buNone/>
            </a:pPr>
            <a:endParaRPr lang="en-ZA" altLang="en-US" sz="2400" dirty="0">
              <a:solidFill>
                <a:srgbClr val="002060"/>
              </a:solidFill>
              <a:latin typeface="+mn-lt"/>
            </a:endParaRPr>
          </a:p>
          <a:p>
            <a:pPr marL="0" indent="0">
              <a:buNone/>
            </a:pPr>
            <a:endParaRPr lang="en-ZA" altLang="en-US" sz="2400" dirty="0">
              <a:solidFill>
                <a:srgbClr val="002060"/>
              </a:solidFill>
              <a:latin typeface="+mn-lt"/>
            </a:endParaRPr>
          </a:p>
          <a:p>
            <a:pPr marL="0" indent="0">
              <a:buNone/>
            </a:pPr>
            <a:endParaRPr lang="en-ZA" altLang="en-US" sz="2400" dirty="0">
              <a:solidFill>
                <a:srgbClr val="002060"/>
              </a:solidFill>
              <a:latin typeface="+mn-lt"/>
            </a:endParaRPr>
          </a:p>
          <a:p>
            <a:pPr marL="0" indent="0">
              <a:buNone/>
            </a:pPr>
            <a:endParaRPr lang="en-ZA" altLang="en-US" sz="2400" dirty="0">
              <a:solidFill>
                <a:srgbClr val="002060"/>
              </a:solidFill>
              <a:latin typeface="+mn-lt"/>
            </a:endParaRPr>
          </a:p>
          <a:p>
            <a:pPr marL="0" indent="0">
              <a:buNone/>
            </a:pPr>
            <a:endParaRPr lang="en-ZA" altLang="en-US" sz="2400" dirty="0">
              <a:solidFill>
                <a:srgbClr val="002060"/>
              </a:solidFill>
              <a:latin typeface="+mn-lt"/>
            </a:endParaRPr>
          </a:p>
          <a:p>
            <a:pPr marL="0" indent="0">
              <a:buNone/>
            </a:pPr>
            <a:endParaRPr lang="en-ZA" altLang="en-US" sz="2600" dirty="0">
              <a:solidFill>
                <a:srgbClr val="002060"/>
              </a:solidFill>
              <a:latin typeface="+mn-lt"/>
            </a:endParaRPr>
          </a:p>
          <a:p>
            <a:r>
              <a:rPr lang="en-ZA" altLang="en-US" sz="2400" dirty="0" err="1">
                <a:solidFill>
                  <a:srgbClr val="002060"/>
                </a:solidFill>
                <a:latin typeface="+mn-lt"/>
              </a:rPr>
              <a:t>Compte-rendu</a:t>
            </a:r>
            <a:r>
              <a:rPr lang="en-ZA" altLang="en-US" sz="2400" dirty="0">
                <a:solidFill>
                  <a:srgbClr val="002060"/>
                </a:solidFill>
                <a:latin typeface="+mn-lt"/>
              </a:rPr>
              <a:t> et conclusion du facilitateur (10 min)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latin typeface="+mn-lt"/>
              <a:cs typeface="Calibri" panose="020F050202020403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891611"/>
              </p:ext>
            </p:extLst>
          </p:nvPr>
        </p:nvGraphicFramePr>
        <p:xfrm>
          <a:off x="606284" y="3424187"/>
          <a:ext cx="9233454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6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6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0" dirty="0"/>
                        <a:t>Personnes présentes</a:t>
                      </a:r>
                      <a:r>
                        <a:rPr lang="fr-FR" b="0" baseline="0" dirty="0"/>
                        <a:t>/impliquées dans la procédure d’inhumation 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 err="1"/>
                        <a:t>Mesures</a:t>
                      </a:r>
                      <a:r>
                        <a:rPr lang="fr-FR" b="0" dirty="0"/>
                        <a:t> de prévention et de lutte contre les infections </a:t>
                      </a:r>
                      <a:r>
                        <a:rPr lang="fr-FR" b="0" dirty="0" err="1"/>
                        <a:t>à</a:t>
                      </a:r>
                      <a:r>
                        <a:rPr lang="fr-FR" b="0" dirty="0"/>
                        <a:t> </a:t>
                      </a:r>
                      <a:r>
                        <a:rPr lang="fr-FR" b="0" dirty="0" err="1"/>
                        <a:t>observer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</a:t>
                      </a:r>
                    </a:p>
                    <a:p>
                      <a:r>
                        <a:rPr lang="fr-FR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-</a:t>
                      </a:r>
                    </a:p>
                    <a:p>
                      <a:r>
                        <a:rPr lang="fr-FR" dirty="0"/>
                        <a:t>-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9298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Débriefing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xfrm>
            <a:off x="445219" y="1456184"/>
            <a:ext cx="9624060" cy="534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srgbClr val="002060"/>
                </a:solidFill>
                <a:latin typeface="+mn-lt"/>
              </a:rPr>
              <a:t>Question 1. </a:t>
            </a:r>
            <a:r>
              <a:rPr lang="en-US" sz="2400" b="1" dirty="0" err="1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Informations</a:t>
            </a:r>
            <a:r>
              <a:rPr lang="en-US" sz="2400" b="1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concernant</a:t>
            </a:r>
            <a:r>
              <a:rPr lang="en-US" sz="2400" b="1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 la </a:t>
            </a:r>
            <a:r>
              <a:rPr lang="en-US" sz="2400" b="1" dirty="0" err="1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communauté</a:t>
            </a:r>
            <a:r>
              <a:rPr lang="en-US" sz="2400" b="1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utiles</a:t>
            </a:r>
            <a:r>
              <a:rPr lang="en-US" sz="2400" b="1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 à </a:t>
            </a:r>
            <a:r>
              <a:rPr lang="en-US" sz="2400" b="1" dirty="0" err="1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l’EIR</a:t>
            </a:r>
            <a:r>
              <a:rPr lang="en-US" sz="2400" b="1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: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Groupe</a:t>
            </a: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ethnique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Langue</a:t>
            </a:r>
          </a:p>
          <a:p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Religion/</a:t>
            </a:r>
            <a:r>
              <a:rPr lang="en-US" sz="2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croyances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Coutumes</a:t>
            </a: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/rites </a:t>
            </a:r>
            <a:r>
              <a:rPr lang="en-US" sz="2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funéraires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Structure </a:t>
            </a:r>
            <a:r>
              <a:rPr lang="en-US" sz="2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familiale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 la </a:t>
            </a:r>
            <a:r>
              <a:rPr lang="en-US" sz="2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personne</a:t>
            </a: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décédée</a:t>
            </a: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Nom/</a:t>
            </a:r>
            <a:r>
              <a:rPr lang="en-US" sz="2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âge</a:t>
            </a: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2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sexe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Place </a:t>
            </a:r>
            <a:r>
              <a:rPr lang="en-US" sz="2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dans</a:t>
            </a: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sz="2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famille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389115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242"/>
          <a:stretch/>
        </p:blipFill>
        <p:spPr bwMode="auto">
          <a:xfrm>
            <a:off x="755376" y="1734256"/>
            <a:ext cx="9253330" cy="690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5192" y="1311969"/>
            <a:ext cx="2560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Questions 2 et 3</a:t>
            </a:r>
            <a:endParaRPr lang="en-GB" sz="24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Débriefing (2)</a:t>
            </a:r>
            <a:endParaRPr lang="en-GB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445332"/>
              </p:ext>
            </p:extLst>
          </p:nvPr>
        </p:nvGraphicFramePr>
        <p:xfrm>
          <a:off x="765314" y="2494725"/>
          <a:ext cx="925333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1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2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76430">
                <a:tc>
                  <a:txBody>
                    <a:bodyPr/>
                    <a:lstStyle/>
                    <a:p>
                      <a:r>
                        <a:rPr lang="fr-FR" sz="1800" b="0" dirty="0">
                          <a:latin typeface="+mn-lt"/>
                        </a:rPr>
                        <a:t>Membres</a:t>
                      </a:r>
                      <a:r>
                        <a:rPr lang="fr-FR" sz="1800" b="0" baseline="0" dirty="0">
                          <a:latin typeface="+mn-lt"/>
                        </a:rPr>
                        <a:t> de la famille</a:t>
                      </a:r>
                    </a:p>
                    <a:p>
                      <a:r>
                        <a:rPr lang="fr-FR" sz="1800" b="0" baseline="0" dirty="0">
                          <a:latin typeface="+mn-lt"/>
                        </a:rPr>
                        <a:t>Voisins</a:t>
                      </a:r>
                    </a:p>
                    <a:p>
                      <a:r>
                        <a:rPr lang="fr-FR" sz="18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Chef du village/leader communautaire</a:t>
                      </a:r>
                    </a:p>
                    <a:p>
                      <a:r>
                        <a:rPr lang="fr-FR" sz="18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Chef religieux/traditionnel</a:t>
                      </a:r>
                    </a:p>
                    <a:p>
                      <a:pPr marL="0" indent="0" rtl="0" eaLnBrk="1" hangingPunct="1">
                        <a:lnSpc>
                          <a:spcPct val="95000"/>
                        </a:lnSpc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en-US" sz="1800" b="0" dirty="0" err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Equipe</a:t>
                      </a: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dirty="0" err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d’inhumation</a:t>
                      </a: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:</a:t>
                      </a:r>
                    </a:p>
                    <a:p>
                      <a:pPr marL="800100" lvl="1" indent="-342900" rtl="0">
                        <a:lnSpc>
                          <a:spcPct val="95000"/>
                        </a:lnSpc>
                        <a:buFontTx/>
                        <a:buChar char="-"/>
                        <a:defRPr/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4 </a:t>
                      </a:r>
                      <a:r>
                        <a:rPr lang="en-US" sz="1800" b="0" dirty="0" err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personnes</a:t>
                      </a: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pour la </a:t>
                      </a:r>
                      <a:r>
                        <a:rPr lang="en-US" sz="1800" b="0" dirty="0" err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prise</a:t>
                      </a: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en charge de la </a:t>
                      </a:r>
                      <a:r>
                        <a:rPr lang="en-US" sz="1800" b="0" dirty="0" err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dépouille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800100" lvl="1" indent="-342900" rtl="0">
                        <a:lnSpc>
                          <a:spcPct val="95000"/>
                        </a:lnSpc>
                        <a:buFontTx/>
                        <a:buChar char="-"/>
                        <a:defRPr/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1 </a:t>
                      </a:r>
                      <a:r>
                        <a:rPr lang="en-US" sz="1800" b="0" dirty="0" err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hygiéniste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800100" lvl="1" indent="-342900" rtl="0">
                        <a:lnSpc>
                          <a:spcPct val="95000"/>
                        </a:lnSpc>
                        <a:buFontTx/>
                        <a:buChar char="-"/>
                        <a:defRPr/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1 </a:t>
                      </a:r>
                      <a:r>
                        <a:rPr lang="en-US" sz="1800" b="0" dirty="0" err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superviseur</a:t>
                      </a: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technique</a:t>
                      </a:r>
                    </a:p>
                    <a:p>
                      <a:pPr marL="800100" lvl="1" indent="-342900" rtl="0">
                        <a:lnSpc>
                          <a:spcPct val="95000"/>
                        </a:lnSpc>
                        <a:buFontTx/>
                        <a:buChar char="-"/>
                        <a:defRPr/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1 </a:t>
                      </a:r>
                      <a:r>
                        <a:rPr lang="en-US" sz="1800" b="0" dirty="0" err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communicateur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800100" lvl="1" indent="-342900" rtl="0">
                        <a:lnSpc>
                          <a:spcPct val="95000"/>
                        </a:lnSpc>
                        <a:buFontTx/>
                        <a:buChar char="-"/>
                        <a:defRPr/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800" b="0" baseline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chauffeur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endParaRPr lang="fr-FR" baseline="0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0" dirty="0"/>
                        <a:t>EPI complet</a:t>
                      </a:r>
                      <a:r>
                        <a:rPr lang="fr-FR" sz="1800" b="0" baseline="0" dirty="0"/>
                        <a:t> avant d’entrer dans le domicile et jusqu’au dépôt de la housse mortuaire dans le cercueil</a:t>
                      </a:r>
                    </a:p>
                    <a:p>
                      <a:r>
                        <a:rPr lang="fr-FR" sz="1800" b="0" baseline="0" dirty="0"/>
                        <a:t>Mains gantées pour le transport du cercueil</a:t>
                      </a:r>
                    </a:p>
                    <a:p>
                      <a:r>
                        <a:rPr lang="fr-FR" sz="1800" b="0" baseline="0" dirty="0"/>
                        <a:t>Hygiène des mains pour tous les participants aux funérailles</a:t>
                      </a:r>
                    </a:p>
                    <a:p>
                      <a:r>
                        <a:rPr lang="fr-FR" sz="1800" b="0" baseline="0" dirty="0"/>
                        <a:t>Gestion des déchets (gants/EPI/objets tranchants)</a:t>
                      </a:r>
                    </a:p>
                    <a:p>
                      <a:r>
                        <a:rPr lang="fr-FR" sz="1800" b="0" baseline="0" dirty="0"/>
                        <a:t>Décontamination de l’environnement familial (pièces/objets)</a:t>
                      </a:r>
                    </a:p>
                    <a:p>
                      <a:pPr marL="0" marR="0" indent="0" algn="l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0" dirty="0" err="1"/>
                        <a:t>Incinérer</a:t>
                      </a:r>
                      <a:r>
                        <a:rPr lang="es-ES" sz="1800" b="0" dirty="0"/>
                        <a:t> le </a:t>
                      </a:r>
                      <a:r>
                        <a:rPr lang="es-ES" sz="1800" b="0" dirty="0" err="1"/>
                        <a:t>matelas</a:t>
                      </a:r>
                      <a:r>
                        <a:rPr lang="es-ES" sz="1800" b="0" dirty="0"/>
                        <a:t>/</a:t>
                      </a:r>
                      <a:r>
                        <a:rPr lang="es-ES" sz="1800" b="0" dirty="0" err="1"/>
                        <a:t>natte</a:t>
                      </a:r>
                      <a:r>
                        <a:rPr lang="es-ES" sz="1800" b="0" dirty="0"/>
                        <a:t> si </a:t>
                      </a:r>
                      <a:r>
                        <a:rPr lang="es-ES" sz="1800" b="0" dirty="0" err="1"/>
                        <a:t>souillé</a:t>
                      </a:r>
                      <a:r>
                        <a:rPr lang="es-ES" sz="1800" b="0" dirty="0"/>
                        <a:t> </a:t>
                      </a:r>
                      <a:r>
                        <a:rPr lang="es-ES" sz="1800" b="0" dirty="0" err="1"/>
                        <a:t>ainsi</a:t>
                      </a:r>
                      <a:r>
                        <a:rPr lang="es-ES" sz="1800" b="0" dirty="0"/>
                        <a:t> que les </a:t>
                      </a:r>
                      <a:r>
                        <a:rPr lang="es-ES" sz="1800" b="0" dirty="0" err="1"/>
                        <a:t>objets</a:t>
                      </a:r>
                      <a:r>
                        <a:rPr lang="es-ES" sz="1800" b="0" dirty="0"/>
                        <a:t> du </a:t>
                      </a:r>
                      <a:r>
                        <a:rPr lang="es-ES" sz="1800" b="0" dirty="0" err="1"/>
                        <a:t>défunt</a:t>
                      </a:r>
                      <a:r>
                        <a:rPr lang="es-ES" sz="1800" b="0" dirty="0"/>
                        <a:t> </a:t>
                      </a:r>
                      <a:r>
                        <a:rPr lang="es-ES" sz="1800" b="0" dirty="0" err="1"/>
                        <a:t>potentiellement</a:t>
                      </a:r>
                      <a:r>
                        <a:rPr lang="es-ES" sz="1800" b="0" dirty="0"/>
                        <a:t> </a:t>
                      </a:r>
                      <a:r>
                        <a:rPr lang="es-ES" sz="1800" b="0" dirty="0" err="1"/>
                        <a:t>contaminés</a:t>
                      </a:r>
                      <a:endParaRPr lang="es-ES" sz="1800" b="0" dirty="0"/>
                    </a:p>
                    <a:p>
                      <a:pPr marL="0" marR="0" indent="0" algn="l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0" dirty="0"/>
                        <a:t>Placer les </a:t>
                      </a:r>
                      <a:r>
                        <a:rPr lang="es-ES" sz="1800" b="0" dirty="0" err="1"/>
                        <a:t>vêtements</a:t>
                      </a:r>
                      <a:r>
                        <a:rPr lang="es-ES" sz="1800" b="0" dirty="0"/>
                        <a:t> et </a:t>
                      </a:r>
                      <a:r>
                        <a:rPr lang="es-ES" sz="1800" b="0" dirty="0" err="1"/>
                        <a:t>effets</a:t>
                      </a:r>
                      <a:r>
                        <a:rPr lang="es-ES" sz="1800" b="0" dirty="0"/>
                        <a:t> </a:t>
                      </a:r>
                      <a:r>
                        <a:rPr lang="es-ES" sz="1800" b="0" dirty="0" err="1"/>
                        <a:t>personnels</a:t>
                      </a:r>
                      <a:r>
                        <a:rPr lang="es-ES" sz="1800" b="0" dirty="0"/>
                        <a:t> du </a:t>
                      </a:r>
                      <a:r>
                        <a:rPr lang="es-ES" sz="1800" b="0" dirty="0" err="1"/>
                        <a:t>défunt</a:t>
                      </a:r>
                      <a:r>
                        <a:rPr lang="es-ES" sz="1800" b="0" dirty="0"/>
                        <a:t> </a:t>
                      </a:r>
                      <a:r>
                        <a:rPr lang="es-ES" sz="1800" b="0" dirty="0" err="1"/>
                        <a:t>dans</a:t>
                      </a:r>
                      <a:r>
                        <a:rPr lang="es-ES" sz="1800" b="0" dirty="0"/>
                        <a:t> le </a:t>
                      </a:r>
                      <a:r>
                        <a:rPr lang="es-ES" sz="1800" b="0" dirty="0" err="1"/>
                        <a:t>cerceuil</a:t>
                      </a:r>
                      <a:r>
                        <a:rPr lang="es-ES" sz="1800" b="0" dirty="0"/>
                        <a:t>  (si </a:t>
                      </a:r>
                      <a:r>
                        <a:rPr lang="es-ES" sz="1800" b="0" dirty="0" err="1"/>
                        <a:t>souhaité</a:t>
                      </a:r>
                      <a:r>
                        <a:rPr lang="es-ES" sz="1800" b="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916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969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09943" y="1648666"/>
            <a:ext cx="9073515" cy="49900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en-US" sz="1654" b="1" dirty="0"/>
              <a:t>WHO Health Security Learning Platform - </a:t>
            </a:r>
            <a:r>
              <a:rPr lang="en-US" altLang="en-US" sz="1544" b="1" dirty="0"/>
              <a:t>Training Materials</a:t>
            </a:r>
            <a:endParaRPr lang="en-US" altLang="en-US" sz="1654" b="1" dirty="0"/>
          </a:p>
          <a:p>
            <a:pPr marL="0" indent="0">
              <a:buNone/>
            </a:pPr>
            <a:r>
              <a:rPr lang="fr-FR" altLang="en-US" sz="1654" b="1" dirty="0"/>
              <a:t>Plateforme d’Apprentissage de l'OMS sur la Sécurité Sanitaire - Matériel de formation</a:t>
            </a:r>
          </a:p>
          <a:p>
            <a:pPr marL="0" indent="0">
              <a:buNone/>
            </a:pPr>
            <a:endParaRPr lang="fr-FR" altLang="en-US" sz="1654" dirty="0"/>
          </a:p>
          <a:p>
            <a:pPr marL="0" indent="0">
              <a:buNone/>
            </a:pPr>
            <a:r>
              <a:rPr lang="fr-FR" altLang="en-US" sz="1654" dirty="0"/>
              <a:t>Ces matériels de formation de l'OMS sont © Organisation mondiale de la Santé (OMS) 2018. Tous droits réservés.</a:t>
            </a:r>
          </a:p>
          <a:p>
            <a:pPr marL="0" indent="0">
              <a:buNone/>
            </a:pPr>
            <a:endParaRPr lang="fr-FR" altLang="en-US" sz="1654" dirty="0"/>
          </a:p>
          <a:p>
            <a:pPr marL="0" indent="0">
              <a:buNone/>
            </a:pPr>
            <a:r>
              <a:rPr lang="fr-FR" altLang="en-US" sz="1654" dirty="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654" u="sng" dirty="0">
                <a:hlinkClick r:id="rId2"/>
              </a:rPr>
              <a:t>https://extranet.who.int/hslp</a:t>
            </a:r>
            <a:endParaRPr lang="en-US" altLang="en-US" sz="1654" u="sng" dirty="0"/>
          </a:p>
          <a:p>
            <a:pPr marL="0" indent="0">
              <a:buNone/>
            </a:pPr>
            <a:endParaRPr lang="fr-FR" altLang="en-US" sz="1654" dirty="0"/>
          </a:p>
          <a:p>
            <a:pPr marL="0" indent="0">
              <a:buNone/>
            </a:pPr>
            <a:r>
              <a:rPr lang="fr-FR" altLang="en-US" sz="1654" dirty="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None/>
            </a:pPr>
            <a:endParaRPr lang="fr-FR" altLang="en-US" sz="1654" dirty="0"/>
          </a:p>
          <a:p>
            <a:pPr marL="0" indent="0">
              <a:buNone/>
            </a:pPr>
            <a:r>
              <a:rPr lang="fr-FR" altLang="en-US" sz="1654" dirty="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654" dirty="0">
                <a:hlinkClick r:id="rId3"/>
              </a:rPr>
              <a:t>ihrhrt@who.int</a:t>
            </a:r>
            <a:r>
              <a:rPr lang="fr-FR" altLang="en-US" sz="1654" dirty="0"/>
              <a:t> </a:t>
            </a:r>
            <a:endParaRPr lang="en-US" altLang="en-US" sz="1654" dirty="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809943" y="3150526"/>
            <a:ext cx="9073515" cy="1260210"/>
          </a:xfrm>
        </p:spPr>
        <p:txBody>
          <a:bodyPr/>
          <a:lstStyle/>
          <a:p>
            <a:r>
              <a:rPr lang="en-ZW" altLang="en-US" sz="6615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1619</TotalTime>
  <Words>466</Words>
  <Application>Microsoft Office PowerPoint</Application>
  <PresentationFormat>Custom</PresentationFormat>
  <Paragraphs>86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Narrow</vt:lpstr>
      <vt:lpstr>Calibri</vt:lpstr>
      <vt:lpstr>RC 59 Template EN</vt:lpstr>
      <vt:lpstr>1_Custom Design</vt:lpstr>
      <vt:lpstr>PowerPoint Presentation</vt:lpstr>
      <vt:lpstr>Objectifs d’apprentissage</vt:lpstr>
      <vt:lpstr>Scénario</vt:lpstr>
      <vt:lpstr>Questions</vt:lpstr>
      <vt:lpstr>Instructions</vt:lpstr>
      <vt:lpstr>Débriefing</vt:lpstr>
      <vt:lpstr>Débriefing (2)</vt:lpstr>
      <vt:lpstr>Clause de non-responsabilité</vt:lpstr>
      <vt:lpstr>Merci !</vt:lpstr>
    </vt:vector>
  </TitlesOfParts>
  <Company>World Health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Guidelines</dc:title>
  <dc:subject>WHO template and recommendations</dc:subject>
  <dc:creator>Anne Guilloux</dc:creator>
  <cp:keywords>communication, photos, text</cp:keywords>
  <cp:lastModifiedBy>GOMEZ, Paula</cp:lastModifiedBy>
  <cp:revision>119</cp:revision>
  <dcterms:created xsi:type="dcterms:W3CDTF">2005-03-01T08:26:43Z</dcterms:created>
  <dcterms:modified xsi:type="dcterms:W3CDTF">2018-06-13T15:04:02Z</dcterms:modified>
  <cp:category>Guidelines</cp:category>
</cp:coreProperties>
</file>